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5" r:id="rId1"/>
    <p:sldMasterId id="2147483744" r:id="rId2"/>
  </p:sldMasterIdLst>
  <p:notesMasterIdLst>
    <p:notesMasterId r:id="rId32"/>
  </p:notesMasterIdLst>
  <p:handoutMasterIdLst>
    <p:handoutMasterId r:id="rId33"/>
  </p:handoutMasterIdLst>
  <p:sldIdLst>
    <p:sldId id="682" r:id="rId3"/>
    <p:sldId id="340" r:id="rId4"/>
    <p:sldId id="341" r:id="rId5"/>
    <p:sldId id="342" r:id="rId6"/>
    <p:sldId id="431" r:id="rId7"/>
    <p:sldId id="432" r:id="rId8"/>
    <p:sldId id="1770" r:id="rId9"/>
    <p:sldId id="1771" r:id="rId10"/>
    <p:sldId id="446" r:id="rId11"/>
    <p:sldId id="480" r:id="rId12"/>
    <p:sldId id="455" r:id="rId13"/>
    <p:sldId id="481" r:id="rId14"/>
    <p:sldId id="434" r:id="rId15"/>
    <p:sldId id="447" r:id="rId16"/>
    <p:sldId id="451" r:id="rId17"/>
    <p:sldId id="452" r:id="rId18"/>
    <p:sldId id="482" r:id="rId19"/>
    <p:sldId id="1832" r:id="rId20"/>
    <p:sldId id="456" r:id="rId21"/>
    <p:sldId id="1878" r:id="rId22"/>
    <p:sldId id="1879" r:id="rId23"/>
    <p:sldId id="1880" r:id="rId24"/>
    <p:sldId id="1881" r:id="rId25"/>
    <p:sldId id="1883" r:id="rId26"/>
    <p:sldId id="1884" r:id="rId27"/>
    <p:sldId id="1885" r:id="rId28"/>
    <p:sldId id="1886" r:id="rId29"/>
    <p:sldId id="1887" r:id="rId30"/>
    <p:sldId id="459" r:id="rId3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9" autoAdjust="0"/>
    <p:restoredTop sz="88299" autoAdjust="0"/>
  </p:normalViewPr>
  <p:slideViewPr>
    <p:cSldViewPr>
      <p:cViewPr varScale="1">
        <p:scale>
          <a:sx n="62" d="100"/>
          <a:sy n="62" d="100"/>
        </p:scale>
        <p:origin x="78" y="4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32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91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5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6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13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14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600200"/>
            <a:ext cx="10058401" cy="4572000"/>
          </a:xfrm>
        </p:spPr>
        <p:txBody>
          <a:bodyPr/>
          <a:lstStyle>
            <a:lvl1pPr marL="10584" indent="-10584">
              <a:buNone/>
              <a:tabLst/>
              <a:defRPr sz="3733" baseline="0"/>
            </a:lvl1pPr>
            <a:lvl2pPr marL="539737" indent="-338658">
              <a:tabLst/>
              <a:defRPr sz="3200" baseline="0"/>
            </a:lvl2pPr>
            <a:lvl3pPr marL="687900" indent="-304792">
              <a:tabLst/>
              <a:defRPr sz="2667" baseline="0"/>
            </a:lvl3pPr>
            <a:lvl4pPr marL="920728" indent="-353475">
              <a:tabLst/>
              <a:defRPr sz="2133" baseline="0"/>
            </a:lvl4pPr>
            <a:lvl5pPr marL="1068891" indent="-319609">
              <a:tabLst/>
              <a:defRPr sz="1867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2"/>
            <a:ext cx="4822804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E2C46-66CF-4DB4-9769-06FB0A88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15CD7-0E05-4530-99DF-DF0141C49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CAD4F0-DB65-41F0-BAA1-6328DB218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72BF4B-4F67-4BCC-8CB9-14C96A56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90BA2-A923-49C4-99D2-26DEB4A9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51248-1486-406B-A641-FC387ED0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C81DB-F8F2-4022-A557-78E2C1C7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7E0EA-7EF9-4661-8022-28451B118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ABAD06-681B-4E71-8122-A6CE25647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079C7F-D342-4AFD-91DA-A00C8ED9D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6D5D64-0D29-42D9-BDC8-FB064E891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EDD78-C499-4003-9FC5-8EF9F4D1B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31F6-2CEB-490C-B635-D4A9D8A4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F73FF3-F2ED-4553-BF2F-6655A161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3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FF680-4209-42D4-8346-EDF9802FC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BC7945-59C0-4FD6-ACB6-01C10DB1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E4D9C9-3552-47DB-82B2-8EACD5593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440AB9-80C0-4666-8E34-51612826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0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B55039-B706-4D1A-959B-09B740E4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FAB3A9-3BB2-44D1-A742-EE654031C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6AAD26-AA45-4A33-BD0B-019E00BB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1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31AE5-98DF-4349-B4D9-62C57213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6E52EB-43AD-48D9-914A-4E5415DB9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60B6E-04E9-4AC9-9FE5-D1B24F321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5E2F38-1DC9-46ED-A5E7-DF58EF7FE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E63E6-0B01-4E34-83BB-A977DB28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8001B5-978C-4C73-834C-6C85C7A9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13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E8B66-A47B-451A-B8CD-560BF8DE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647689-0A98-4113-992A-9A336652D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CE783C-0CDA-464B-B917-99E821A96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E421BD-20CD-4B66-AAD3-DEC066B5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7508A9-1784-4F66-A806-EDBDB8D7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03B37A-F4C1-4A9C-A111-58EC8BAB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59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8A0E5-D8CE-4E23-A00A-11F550F6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043BB7-4D75-401F-AC34-E73706204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A0724A-83F9-4E8E-B0DD-494D1222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B38CE-0A4A-4A90-8210-1E6C0EF1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A0304-0567-4D2D-8449-231857EC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10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DC62A3-5A3B-4A84-AAA0-3C5FD8631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B1D207-C2D3-4DF2-BEF0-AE31DDA58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B76F6-4042-469E-8955-35C33D6E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BA054-25E8-4721-A144-7EC40EA2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6846B-447D-4D33-BB58-6CFF7BD2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600200"/>
            <a:ext cx="10058401" cy="4572000"/>
          </a:xfrm>
        </p:spPr>
        <p:txBody>
          <a:bodyPr/>
          <a:lstStyle>
            <a:lvl1pPr marL="10584" indent="-10584">
              <a:buNone/>
              <a:tabLst/>
              <a:defRPr sz="3733" baseline="0"/>
            </a:lvl1pPr>
            <a:lvl2pPr marL="539737" indent="-338658">
              <a:tabLst/>
              <a:defRPr sz="3200" baseline="0"/>
            </a:lvl2pPr>
            <a:lvl3pPr marL="687900" indent="-304792">
              <a:tabLst/>
              <a:defRPr sz="2667" baseline="0"/>
            </a:lvl3pPr>
            <a:lvl4pPr marL="920728" indent="-353475">
              <a:tabLst/>
              <a:defRPr sz="2133" baseline="0"/>
            </a:lvl4pPr>
            <a:lvl5pPr marL="1068891" indent="-319609">
              <a:tabLst/>
              <a:defRPr sz="1867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2"/>
            <a:ext cx="4822804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43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8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1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671637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311400"/>
            <a:ext cx="5386917" cy="39624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69" y="1671637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69" y="2311400"/>
            <a:ext cx="5389033" cy="39624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0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0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3398523" y="3398522"/>
            <a:ext cx="6858001" cy="6095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0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1" y="731520"/>
            <a:ext cx="6679191" cy="5257800"/>
          </a:xfrm>
        </p:spPr>
        <p:txBody>
          <a:bodyPr/>
          <a:lstStyle>
            <a:lvl1pPr>
              <a:defRPr sz="4267" baseline="0">
                <a:solidFill>
                  <a:schemeClr val="accent2"/>
                </a:solidFill>
              </a:defRPr>
            </a:lvl1pPr>
            <a:lvl2pPr>
              <a:defRPr sz="3733" baseline="0">
                <a:solidFill>
                  <a:schemeClr val="accent2"/>
                </a:solidFill>
              </a:defRPr>
            </a:lvl2pPr>
            <a:lvl3pPr>
              <a:defRPr sz="3200" baseline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9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A631D-D04B-4E91-BCD9-11F1693F4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3B9521-1141-48B1-9613-8F6FAFC28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24B43-9DDC-4966-95E8-D7EDBDD7C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18255-0565-4D60-800C-82B6383E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F512E-15F9-4CCB-A9D4-113412FB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29589-ABA8-48CA-9515-F03B3749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E019A-EB84-4973-BA60-7C8088D59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D756C1-006B-4B7E-AA9A-0F2FC874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86EB8-987D-4654-994C-2CB0896C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671C-583A-43E5-B781-3EB8050E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1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3AC31-85A5-4401-BA16-829BF786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8FDF0-2199-4593-B3E0-28955C110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50C4A-D254-44B2-9E87-9AB7F357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1BB08-9389-4D32-9957-99D721EB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AC8DC-991A-41EA-A394-0B564311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58142" y="3298181"/>
            <a:ext cx="6858003" cy="261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56806" y="3413510"/>
            <a:ext cx="6858003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5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5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3" r:id="rId2"/>
    <p:sldLayoutId id="2147483738" r:id="rId3"/>
    <p:sldLayoutId id="2147483739" r:id="rId4"/>
    <p:sldLayoutId id="2147483740" r:id="rId5"/>
    <p:sldLayoutId id="2147483737" r:id="rId6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A395BC-08B3-4F73-96FF-29C8D5AC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4BCA62-7C92-4065-A5FB-1B9EF49C7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10921-7CA4-42E1-AA39-9B2A2E1B0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B7EBBA-25DE-4AFC-AB14-B3BAF6029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FF58D2-BFEE-4D3B-BE45-B8E5684BB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0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ed.com/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ordnet.princeton.edu)/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Word Meaning (lexical)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9997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3F85-09BA-164B-8C1A-C230ABE4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humans how similar 2 words 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688062"/>
              </p:ext>
            </p:extLst>
          </p:nvPr>
        </p:nvGraphicFramePr>
        <p:xfrm>
          <a:off x="2971801" y="1846262"/>
          <a:ext cx="6918325" cy="39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>
                  <a:extLst>
                    <a:ext uri="{9D8B030D-6E8A-4147-A177-3AD203B41FA5}">
                      <a16:colId xmlns:a16="http://schemas.microsoft.com/office/drawing/2014/main" val="406917263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21378641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92160975"/>
                    </a:ext>
                  </a:extLst>
                </a:gridCol>
              </a:tblGrid>
              <a:tr h="466990">
                <a:tc>
                  <a:txBody>
                    <a:bodyPr/>
                    <a:lstStyle/>
                    <a:p>
                      <a:r>
                        <a:rPr lang="en-US" sz="2400" dirty="0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92860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vanish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disappear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28773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obey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566929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impression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51455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bone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7757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modest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3346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agreement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DD254D-28BE-7E43-89B0-7BDDC061A516}"/>
              </a:ext>
            </a:extLst>
          </p:cNvPr>
          <p:cNvSpPr txBox="1"/>
          <p:nvPr/>
        </p:nvSpPr>
        <p:spPr>
          <a:xfrm>
            <a:off x="4038600" y="6248400"/>
            <a:ext cx="364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SimLex-999 dataset (Hill et al., 2015) </a:t>
            </a:r>
          </a:p>
        </p:txBody>
      </p:sp>
    </p:spTree>
    <p:extLst>
      <p:ext uri="{BB962C8B-B14F-4D97-AF65-F5344CB8AC3E}">
        <p14:creationId xmlns:p14="http://schemas.microsoft.com/office/powerpoint/2010/main" val="228214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346960" y="286605"/>
            <a:ext cx="7543800" cy="780196"/>
          </a:xfrm>
        </p:spPr>
        <p:txBody>
          <a:bodyPr/>
          <a:lstStyle/>
          <a:p>
            <a:r>
              <a:rPr lang="en-US" dirty="0"/>
              <a:t>Relation: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Also called "word association"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Words can be related in any way, perhaps via a semantic frame or field</a:t>
            </a:r>
            <a:endParaRPr lang="en-US" sz="3200" b="1" dirty="0"/>
          </a:p>
          <a:p>
            <a:pPr lvl="2">
              <a:lnSpc>
                <a:spcPct val="90000"/>
              </a:lnSpc>
            </a:pPr>
            <a:endParaRPr lang="en-US" sz="2800" dirty="0">
              <a:latin typeface="Courier"/>
              <a:cs typeface="Courier"/>
            </a:endParaRP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bicycle</a:t>
            </a:r>
            <a:r>
              <a:rPr lang="en-US" sz="2800" dirty="0"/>
              <a:t>:    </a:t>
            </a:r>
            <a:r>
              <a:rPr lang="en-US" sz="28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gasoline</a:t>
            </a:r>
            <a:r>
              <a:rPr lang="en-US" sz="2800" dirty="0"/>
              <a:t>:   </a:t>
            </a:r>
            <a:r>
              <a:rPr lang="en-US" sz="2800" b="1" dirty="0"/>
              <a:t>related</a:t>
            </a:r>
            <a:r>
              <a:rPr lang="en-US" sz="28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01039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B46D-E5D5-824F-B603-A61C517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605"/>
            <a:ext cx="8823960" cy="932596"/>
          </a:xfrm>
        </p:spPr>
        <p:txBody>
          <a:bodyPr/>
          <a:lstStyle/>
          <a:p>
            <a:r>
              <a:rPr lang="en-US" dirty="0"/>
              <a:t>Semantic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19E-6C4A-B147-A367-F9B7C4EE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363200" cy="455506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Words that </a:t>
            </a:r>
          </a:p>
          <a:p>
            <a:pPr lvl="1"/>
            <a:r>
              <a:rPr lang="en-US" sz="3200" dirty="0"/>
              <a:t>cover a particular semantic domain </a:t>
            </a:r>
          </a:p>
          <a:p>
            <a:pPr lvl="1"/>
            <a:r>
              <a:rPr lang="en-US" sz="3200" dirty="0"/>
              <a:t>bear structured relations with each other. </a:t>
            </a:r>
          </a:p>
          <a:p>
            <a:pPr lvl="1"/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hospitals</a:t>
            </a:r>
          </a:p>
          <a:p>
            <a:pPr marL="292608" lvl="1" indent="0">
              <a:buNone/>
            </a:pPr>
            <a:r>
              <a:rPr lang="en-US" sz="3200" i="1" dirty="0"/>
              <a:t>	surgeon</a:t>
            </a:r>
            <a:r>
              <a:rPr lang="en-US" sz="3200" dirty="0"/>
              <a:t>, </a:t>
            </a:r>
            <a:r>
              <a:rPr lang="en-US" sz="3200" i="1" dirty="0"/>
              <a:t>scalpel</a:t>
            </a:r>
            <a:r>
              <a:rPr lang="en-US" sz="3200" dirty="0"/>
              <a:t>, </a:t>
            </a:r>
            <a:r>
              <a:rPr lang="en-US" sz="3200" i="1" dirty="0"/>
              <a:t>nurse</a:t>
            </a:r>
            <a:r>
              <a:rPr lang="en-US" sz="3200" dirty="0"/>
              <a:t>, </a:t>
            </a:r>
            <a:r>
              <a:rPr lang="en-US" sz="3200" i="1" dirty="0" err="1"/>
              <a:t>anaesthetic</a:t>
            </a:r>
            <a:r>
              <a:rPr lang="en-US" sz="3200" dirty="0"/>
              <a:t>, </a:t>
            </a:r>
            <a:r>
              <a:rPr lang="en-US" sz="3200" i="1" dirty="0"/>
              <a:t>hospital</a:t>
            </a:r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restaurants</a:t>
            </a:r>
            <a:r>
              <a:rPr lang="en-US" sz="3200" dirty="0"/>
              <a:t> </a:t>
            </a:r>
          </a:p>
          <a:p>
            <a:pPr marL="292608" lvl="1" indent="0">
              <a:buNone/>
            </a:pPr>
            <a:r>
              <a:rPr lang="en-US" sz="3200" i="1" dirty="0"/>
              <a:t>	waiter</a:t>
            </a:r>
            <a:r>
              <a:rPr lang="en-US" sz="3200" dirty="0"/>
              <a:t>, </a:t>
            </a:r>
            <a:r>
              <a:rPr lang="en-US" sz="3200" i="1" dirty="0"/>
              <a:t>menu</a:t>
            </a:r>
            <a:r>
              <a:rPr lang="en-US" sz="3200" dirty="0"/>
              <a:t>, </a:t>
            </a:r>
            <a:r>
              <a:rPr lang="en-US" sz="3200" i="1" dirty="0"/>
              <a:t>plate</a:t>
            </a:r>
            <a:r>
              <a:rPr lang="en-US" sz="3200" dirty="0"/>
              <a:t>, </a:t>
            </a:r>
            <a:r>
              <a:rPr lang="en-US" sz="3200" i="1" dirty="0"/>
              <a:t>food</a:t>
            </a:r>
            <a:r>
              <a:rPr lang="en-US" sz="3200" dirty="0"/>
              <a:t>, </a:t>
            </a:r>
            <a:r>
              <a:rPr lang="en-US" sz="3200" i="1" dirty="0"/>
              <a:t>menu,</a:t>
            </a:r>
            <a:r>
              <a:rPr lang="en-US" sz="3200" dirty="0"/>
              <a:t> </a:t>
            </a:r>
            <a:r>
              <a:rPr lang="en-US" sz="3200" i="1" dirty="0"/>
              <a:t>chef</a:t>
            </a:r>
            <a:r>
              <a:rPr lang="en-US" sz="3200" dirty="0"/>
              <a:t> </a:t>
            </a:r>
          </a:p>
          <a:p>
            <a:pPr marL="292608" lvl="1" indent="0">
              <a:buNone/>
            </a:pPr>
            <a:r>
              <a:rPr lang="en-US" sz="3200" b="1" dirty="0"/>
              <a:t>houses</a:t>
            </a:r>
          </a:p>
          <a:p>
            <a:pPr marL="292608" lvl="1" indent="0">
              <a:buNone/>
            </a:pPr>
            <a:r>
              <a:rPr lang="en-US" sz="3200" i="1" dirty="0"/>
              <a:t>	door</a:t>
            </a:r>
            <a:r>
              <a:rPr lang="en-US" sz="3200" dirty="0"/>
              <a:t>, </a:t>
            </a:r>
            <a:r>
              <a:rPr lang="en-US" sz="3200" i="1" dirty="0"/>
              <a:t>roof</a:t>
            </a:r>
            <a:r>
              <a:rPr lang="en-US" sz="3200" dirty="0"/>
              <a:t>, </a:t>
            </a:r>
            <a:r>
              <a:rPr lang="en-US" sz="3200" i="1" dirty="0"/>
              <a:t>kitchen</a:t>
            </a:r>
            <a:r>
              <a:rPr lang="en-US" sz="3200" dirty="0"/>
              <a:t>, </a:t>
            </a:r>
            <a:r>
              <a:rPr lang="en-US" sz="3200" i="1" dirty="0"/>
              <a:t>family</a:t>
            </a:r>
            <a:r>
              <a:rPr lang="en-US" sz="3200" dirty="0"/>
              <a:t>, </a:t>
            </a:r>
            <a:r>
              <a:rPr lang="en-US" sz="3200" i="1" dirty="0"/>
              <a:t>bed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2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86605"/>
            <a:ext cx="8747760" cy="780195"/>
          </a:xfrm>
        </p:spPr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Antonymy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450757"/>
            <a:ext cx="10744200" cy="5120638"/>
          </a:xfrm>
        </p:spPr>
        <p:txBody>
          <a:bodyPr>
            <a:noAutofit/>
          </a:bodyPr>
          <a:lstStyle/>
          <a:p>
            <a:r>
              <a:rPr lang="en-US" dirty="0"/>
              <a:t>Senses that are opposites with respect to only one feature of meaning</a:t>
            </a:r>
          </a:p>
          <a:p>
            <a:r>
              <a:rPr lang="en-US" dirty="0"/>
              <a:t>Otherwise, they are very similar!</a:t>
            </a:r>
          </a:p>
          <a:p>
            <a:pPr marL="457200" lvl="1" indent="0">
              <a:buNone/>
            </a:pPr>
            <a:r>
              <a:rPr lang="en-US" sz="2800" dirty="0">
                <a:latin typeface="Courier"/>
                <a:cs typeface="Courier"/>
              </a:rPr>
              <a:t>dark/light   short/long	fast/slow	rise/fall</a:t>
            </a:r>
          </a:p>
          <a:p>
            <a:pPr marL="457200" lvl="1" indent="0">
              <a:buNone/>
            </a:pPr>
            <a:r>
              <a:rPr lang="en-US" sz="2800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2800" dirty="0"/>
              <a:t>define a binary opposition or be at opposite ends of a scale</a:t>
            </a:r>
          </a:p>
          <a:p>
            <a:pPr lvl="2"/>
            <a:r>
              <a:rPr lang="en-US" sz="2400" dirty="0"/>
              <a:t> </a:t>
            </a:r>
            <a:r>
              <a:rPr lang="en-US" sz="2400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2800" dirty="0"/>
              <a:t>Be </a:t>
            </a:r>
            <a:r>
              <a:rPr lang="en-US" sz="2800" i="1" dirty="0" err="1"/>
              <a:t>reversives</a:t>
            </a:r>
            <a:r>
              <a:rPr lang="en-US" sz="2800" dirty="0"/>
              <a:t>:</a:t>
            </a:r>
          </a:p>
          <a:p>
            <a:pPr lvl="2"/>
            <a:r>
              <a:rPr lang="en-US" sz="2400" dirty="0">
                <a:latin typeface="Courier"/>
                <a:cs typeface="Courier"/>
              </a:rPr>
              <a:t> rise/fall, up/down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6325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Superordinate/ subordinate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idx="1"/>
          </p:nvPr>
        </p:nvSpPr>
        <p:spPr>
          <a:xfrm>
            <a:off x="1097280" y="1549885"/>
            <a:ext cx="10408919" cy="4572000"/>
          </a:xfrm>
        </p:spPr>
        <p:txBody>
          <a:bodyPr/>
          <a:lstStyle/>
          <a:p>
            <a:pPr marL="0" indent="0"/>
            <a:r>
              <a:rPr lang="en-US" sz="3600" dirty="0"/>
              <a:t>One sense is a </a:t>
            </a:r>
            <a:r>
              <a:rPr lang="en-US" sz="3600" b="1" dirty="0">
                <a:solidFill>
                  <a:srgbClr val="0000FF"/>
                </a:solidFill>
              </a:rPr>
              <a:t>subordinate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subordinate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/>
              <a:t>mango</a:t>
            </a:r>
            <a:r>
              <a:rPr lang="en-US" dirty="0"/>
              <a:t> is a subordinate of </a:t>
            </a:r>
            <a:r>
              <a:rPr lang="en-US" i="1" dirty="0"/>
              <a:t>fruit</a:t>
            </a:r>
          </a:p>
          <a:p>
            <a:pPr marL="0" indent="0"/>
            <a:r>
              <a:rPr lang="en-US" sz="3600" dirty="0"/>
              <a:t>Conversely </a:t>
            </a:r>
            <a:r>
              <a:rPr lang="en-US" sz="3600" b="1" dirty="0">
                <a:solidFill>
                  <a:srgbClr val="0000FF"/>
                </a:solidFill>
              </a:rPr>
              <a:t>superordinate</a:t>
            </a:r>
            <a:endParaRPr lang="en-US" sz="3600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superordinate 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/>
              <a:t>fruit</a:t>
            </a:r>
            <a:r>
              <a:rPr lang="en-US" dirty="0"/>
              <a:t> is a </a:t>
            </a:r>
            <a:r>
              <a:rPr lang="en-US" dirty="0" err="1"/>
              <a:t>superodinate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1500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/>
        </p:nvGraphicFramePr>
        <p:xfrm>
          <a:off x="2743199" y="5638799"/>
          <a:ext cx="7010400" cy="966172"/>
        </p:xfrm>
        <a:graphic>
          <a:graphicData uri="http://schemas.openxmlformats.org/drawingml/2006/table">
            <a:tbl>
              <a:tblPr/>
              <a:tblGrid>
                <a:gridCol w="266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1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of Interactional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45734"/>
            <a:ext cx="10134600" cy="4707466"/>
          </a:xfrm>
        </p:spPr>
        <p:txBody>
          <a:bodyPr>
            <a:normAutofit/>
          </a:bodyPr>
          <a:lstStyle/>
          <a:p>
            <a:r>
              <a:rPr lang="en-US" sz="3600" dirty="0"/>
              <a:t>Basic level things are “human-sized”</a:t>
            </a:r>
          </a:p>
          <a:p>
            <a:r>
              <a:rPr lang="en-US" sz="3600" dirty="0"/>
              <a:t>Consider chairs</a:t>
            </a:r>
          </a:p>
          <a:p>
            <a:pPr lvl="1"/>
            <a:r>
              <a:rPr lang="en-US" sz="3600" dirty="0"/>
              <a:t>We know how to interact with a chair (sit)</a:t>
            </a:r>
          </a:p>
          <a:p>
            <a:pPr lvl="1"/>
            <a:r>
              <a:rPr lang="en-US" sz="3600" dirty="0"/>
              <a:t>Not so clear for superordinate categories like furniture</a:t>
            </a:r>
          </a:p>
          <a:p>
            <a:pPr lvl="2"/>
            <a:r>
              <a:rPr lang="en-US" sz="3200" dirty="0"/>
              <a:t>“Imagine a furniture without thinking of a bed/table/chair/specific basic-level category”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1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286605"/>
            <a:ext cx="8793479" cy="1008796"/>
          </a:xfrm>
        </p:spPr>
        <p:txBody>
          <a:bodyPr/>
          <a:lstStyle/>
          <a:p>
            <a:r>
              <a:rPr lang="en-US" dirty="0"/>
              <a:t>The basic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981200"/>
            <a:ext cx="10058401" cy="4191000"/>
          </a:xfrm>
        </p:spPr>
        <p:txBody>
          <a:bodyPr>
            <a:noAutofit/>
          </a:bodyPr>
          <a:lstStyle/>
          <a:p>
            <a:r>
              <a:rPr lang="en-US" sz="3200" dirty="0"/>
              <a:t>Distinctive actions</a:t>
            </a:r>
          </a:p>
          <a:p>
            <a:r>
              <a:rPr lang="en-US" sz="3200" dirty="0"/>
              <a:t>Learned earliest in childhood</a:t>
            </a:r>
          </a:p>
          <a:p>
            <a:r>
              <a:rPr lang="en-US" sz="3200" dirty="0"/>
              <a:t>Names are shortest</a:t>
            </a:r>
          </a:p>
          <a:p>
            <a:r>
              <a:rPr lang="en-US" sz="3200" dirty="0"/>
              <a:t>Names are most frequent</a:t>
            </a:r>
          </a:p>
        </p:txBody>
      </p:sp>
    </p:spTree>
    <p:extLst>
      <p:ext uri="{BB962C8B-B14F-4D97-AF65-F5344CB8AC3E}">
        <p14:creationId xmlns:p14="http://schemas.microsoft.com/office/powerpoint/2010/main" val="167700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6AD-E8AA-7441-9B5A-E80FE4F36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286605"/>
            <a:ext cx="8793479" cy="1161196"/>
          </a:xfrm>
        </p:spPr>
        <p:txBody>
          <a:bodyPr/>
          <a:lstStyle/>
          <a:p>
            <a:r>
              <a:rPr lang="en-US" dirty="0"/>
              <a:t>Connotation (sentiment)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62CD6-C9E4-9A4D-A9C2-7F3B39DD3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057400"/>
            <a:ext cx="10058401" cy="4114800"/>
          </a:xfrm>
        </p:spPr>
        <p:txBody>
          <a:bodyPr/>
          <a:lstStyle/>
          <a:p>
            <a:r>
              <a:rPr lang="en-US" sz="3600" dirty="0"/>
              <a:t>Words have </a:t>
            </a:r>
            <a:r>
              <a:rPr lang="en-US" sz="3600" b="1" dirty="0"/>
              <a:t>affective</a:t>
            </a:r>
            <a:r>
              <a:rPr lang="en-US" sz="3600" dirty="0"/>
              <a:t> meanings</a:t>
            </a:r>
          </a:p>
          <a:p>
            <a:r>
              <a:rPr lang="en-US" sz="3200" dirty="0"/>
              <a:t>positive connotations (</a:t>
            </a:r>
            <a:r>
              <a:rPr lang="en-US" sz="3200" i="1" dirty="0"/>
              <a:t>happy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connotations (</a:t>
            </a:r>
            <a:r>
              <a:rPr lang="en-US" sz="3200" i="1" dirty="0"/>
              <a:t>sad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positive evaluation (</a:t>
            </a:r>
            <a:r>
              <a:rPr lang="en-US" sz="3200" i="1" dirty="0"/>
              <a:t>great</a:t>
            </a:r>
            <a:r>
              <a:rPr lang="en-US" sz="3200" dirty="0"/>
              <a:t>, </a:t>
            </a:r>
            <a:r>
              <a:rPr lang="en-US" sz="3200" i="1" dirty="0"/>
              <a:t>love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evaluation (</a:t>
            </a:r>
            <a:r>
              <a:rPr lang="en-US" sz="3200" i="1" dirty="0"/>
              <a:t>terrible</a:t>
            </a:r>
            <a:r>
              <a:rPr lang="en-US" sz="3200" dirty="0"/>
              <a:t>, </a:t>
            </a:r>
            <a:r>
              <a:rPr lang="en-US" sz="3200" i="1" dirty="0"/>
              <a:t>hate</a:t>
            </a:r>
            <a:r>
              <a:rPr lang="en-US" sz="3200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B8F2C5-3541-4C42-83F2-5EE6AA5A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5F13EF-3E05-4E4F-A2B7-B27A75828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71600"/>
            <a:ext cx="11094720" cy="4572000"/>
          </a:xfrm>
        </p:spPr>
        <p:txBody>
          <a:bodyPr/>
          <a:lstStyle/>
          <a:p>
            <a:r>
              <a:rPr lang="en-US" dirty="0"/>
              <a:t>Words seem to vary along 3 affective dimensions:</a:t>
            </a:r>
          </a:p>
          <a:p>
            <a:pPr lvl="1"/>
            <a:r>
              <a:rPr lang="en-US" sz="2800" b="1" dirty="0"/>
              <a:t>valence</a:t>
            </a:r>
            <a:r>
              <a:rPr lang="en-US" sz="2800" dirty="0"/>
              <a:t>: the pleasantness of the stimulus (e.g.: </a:t>
            </a:r>
            <a:r>
              <a:rPr lang="en-US" sz="2800" i="1" dirty="0"/>
              <a:t>unhappy</a:t>
            </a:r>
            <a:r>
              <a:rPr lang="en-US" sz="2800" dirty="0"/>
              <a:t> vs. </a:t>
            </a:r>
            <a:r>
              <a:rPr lang="en-US" sz="2800" i="1" dirty="0"/>
              <a:t>happy</a:t>
            </a:r>
            <a:r>
              <a:rPr lang="en-US" sz="2800" dirty="0"/>
              <a:t>)</a:t>
            </a:r>
          </a:p>
          <a:p>
            <a:pPr lvl="1"/>
            <a:r>
              <a:rPr lang="en-US" sz="2800" b="1" dirty="0"/>
              <a:t>arousal</a:t>
            </a:r>
            <a:r>
              <a:rPr lang="en-US" sz="2800" dirty="0"/>
              <a:t>: the intensity of emotion provoked by the stimulus  (</a:t>
            </a:r>
            <a:r>
              <a:rPr lang="en-US" sz="2800" i="1" dirty="0"/>
              <a:t>excited</a:t>
            </a:r>
            <a:r>
              <a:rPr lang="en-US" sz="2800" dirty="0"/>
              <a:t> vs. </a:t>
            </a:r>
            <a:r>
              <a:rPr lang="en-US" sz="2800" i="1" dirty="0"/>
              <a:t>calm</a:t>
            </a:r>
            <a:r>
              <a:rPr lang="en-US" sz="2800" dirty="0"/>
              <a:t>)</a:t>
            </a:r>
          </a:p>
          <a:p>
            <a:pPr lvl="1"/>
            <a:r>
              <a:rPr lang="en-US" sz="2800" b="1" dirty="0"/>
              <a:t>dominance</a:t>
            </a:r>
            <a:r>
              <a:rPr lang="en-US" sz="2800" dirty="0"/>
              <a:t>: the degree of control exerted by the stimulus (</a:t>
            </a:r>
            <a:r>
              <a:rPr lang="en-US" sz="2800" i="1" dirty="0"/>
              <a:t>controlling</a:t>
            </a:r>
            <a:r>
              <a:rPr lang="en-US" sz="2800" dirty="0"/>
              <a:t> vs. </a:t>
            </a:r>
            <a:r>
              <a:rPr lang="en-US" sz="2800" i="1" dirty="0"/>
              <a:t>awed</a:t>
            </a:r>
            <a:r>
              <a:rPr lang="en-US" sz="2800" dirty="0"/>
              <a:t>)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8510B-4C74-E740-BD6F-A8E8133D3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435522"/>
            <a:ext cx="6496642" cy="2262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3C1C2-4357-5544-835D-9FEDF8688AA9}"/>
              </a:ext>
            </a:extLst>
          </p:cNvPr>
          <p:cNvSpPr txBox="1"/>
          <p:nvPr/>
        </p:nvSpPr>
        <p:spPr>
          <a:xfrm>
            <a:off x="6705600" y="914400"/>
            <a:ext cx="228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Osgood et al. (1957)</a:t>
            </a:r>
          </a:p>
        </p:txBody>
      </p:sp>
    </p:spTree>
    <p:extLst>
      <p:ext uri="{BB962C8B-B14F-4D97-AF65-F5344CB8AC3E}">
        <p14:creationId xmlns:p14="http://schemas.microsoft.com/office/powerpoint/2010/main" val="85652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Superordinate/subordinate, basic level</a:t>
            </a:r>
          </a:p>
          <a:p>
            <a:pPr lvl="1"/>
            <a:r>
              <a:rPr lang="en-US" sz="2800" dirty="0"/>
              <a:t>Connotation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words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86000"/>
            <a:ext cx="8915400" cy="3733800"/>
          </a:xfrm>
        </p:spPr>
        <p:txBody>
          <a:bodyPr/>
          <a:lstStyle/>
          <a:p>
            <a:r>
              <a:rPr lang="en-US" sz="3600" dirty="0"/>
              <a:t>Next thought: look in a dictionary</a:t>
            </a:r>
          </a:p>
          <a:p>
            <a:endParaRPr lang="en-US" sz="3600" dirty="0">
              <a:hlinkClick r:id="rId2"/>
            </a:endParaRPr>
          </a:p>
          <a:p>
            <a:r>
              <a:rPr lang="en-US" sz="3600" dirty="0">
                <a:hlinkClick r:id="rId2"/>
              </a:rPr>
              <a:t>http://www.oed.com/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4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18E759-EEFB-3A4C-8532-4EB04E1C45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1" y="850609"/>
            <a:ext cx="8711697" cy="41548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>
                <a:solidFill>
                  <a:srgbClr val="0070C0"/>
                </a:solidFill>
              </a:rPr>
              <a:t>http://</a:t>
            </a:r>
            <a:r>
              <a:rPr kumimoji="1" lang="en-US" altLang="ko-KR" dirty="0" err="1">
                <a:solidFill>
                  <a:srgbClr val="0070C0"/>
                </a:solidFill>
              </a:rPr>
              <a:t>wordnetweb.princeton.edu</a:t>
            </a:r>
            <a:r>
              <a:rPr kumimoji="1" lang="en-US" altLang="ko-KR" dirty="0">
                <a:solidFill>
                  <a:srgbClr val="0070C0"/>
                </a:solidFill>
              </a:rPr>
              <a:t>/</a:t>
            </a:r>
            <a:r>
              <a:rPr kumimoji="1" lang="en-US" altLang="ko-KR" dirty="0" err="1">
                <a:solidFill>
                  <a:srgbClr val="0070C0"/>
                </a:solidFill>
              </a:rPr>
              <a:t>perl</a:t>
            </a:r>
            <a:r>
              <a:rPr kumimoji="1" lang="en-US" altLang="ko-KR" dirty="0">
                <a:solidFill>
                  <a:srgbClr val="0070C0"/>
                </a:solidFill>
              </a:rPr>
              <a:t>/</a:t>
            </a:r>
            <a:r>
              <a:rPr kumimoji="1" lang="en-US" altLang="ko-KR" dirty="0" err="1">
                <a:solidFill>
                  <a:srgbClr val="0070C0"/>
                </a:solidFill>
              </a:rPr>
              <a:t>webwn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E5DDD1-F8EB-3C47-B597-2C9DCD37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57" y="1441032"/>
            <a:ext cx="6010974" cy="54169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2E005B-1725-6A4C-9B60-86D85434F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2"/>
          <a:stretch/>
        </p:blipFill>
        <p:spPr>
          <a:xfrm>
            <a:off x="6888481" y="2523744"/>
            <a:ext cx="3563663" cy="238028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150C3D-50AE-504F-AC98-CD1C5A809A87}"/>
              </a:ext>
            </a:extLst>
          </p:cNvPr>
          <p:cNvCxnSpPr>
            <a:cxnSpLocks/>
          </p:cNvCxnSpPr>
          <p:nvPr/>
        </p:nvCxnSpPr>
        <p:spPr>
          <a:xfrm>
            <a:off x="4584192" y="2767584"/>
            <a:ext cx="230428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648092" y="8794"/>
            <a:ext cx="1019908" cy="34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참고사항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129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F62AD97-5E00-C74E-95E5-EF3CFC674F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54937" y="1302852"/>
            <a:ext cx="8711697" cy="3779102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/>
              <a:t>Information Extraction</a:t>
            </a:r>
          </a:p>
          <a:p>
            <a:r>
              <a:rPr kumimoji="1" lang="en-US" altLang="ko-KR" dirty="0"/>
              <a:t>Information retrieval</a:t>
            </a:r>
          </a:p>
          <a:p>
            <a:r>
              <a:rPr kumimoji="1" lang="en-US" altLang="ko-KR" dirty="0"/>
              <a:t>Question Answering</a:t>
            </a:r>
          </a:p>
          <a:p>
            <a:r>
              <a:rPr kumimoji="1" lang="en-US" altLang="ko-KR" dirty="0"/>
              <a:t>Word Sense Disambiguation</a:t>
            </a:r>
          </a:p>
          <a:p>
            <a:r>
              <a:rPr kumimoji="1" lang="en-US" altLang="ko-KR" dirty="0"/>
              <a:t>Text Inference</a:t>
            </a:r>
          </a:p>
          <a:p>
            <a:r>
              <a:rPr kumimoji="1" lang="en-US" altLang="ko-KR" dirty="0"/>
              <a:t>Coreference, coherence and metonymy</a:t>
            </a:r>
          </a:p>
          <a:p>
            <a:r>
              <a:rPr kumimoji="1" lang="en-US" altLang="ko-KR" dirty="0"/>
              <a:t>Knowledge acquisition</a:t>
            </a:r>
          </a:p>
          <a:p>
            <a:r>
              <a:rPr kumimoji="1" lang="en-US" altLang="ko-KR" dirty="0"/>
              <a:t>Internet Search engine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EF78C6-00B6-CB42-ADE9-79871A9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WordNet Applications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48092" y="8794"/>
            <a:ext cx="1019908" cy="34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참고사항</a:t>
            </a:r>
          </a:p>
        </p:txBody>
      </p:sp>
    </p:spTree>
    <p:extLst>
      <p:ext uri="{BB962C8B-B14F-4D97-AF65-F5344CB8AC3E}">
        <p14:creationId xmlns:p14="http://schemas.microsoft.com/office/powerpoint/2010/main" val="2129484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5657F0-50DC-C841-BFD5-62F0DBD385B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54937" y="1156230"/>
            <a:ext cx="8711697" cy="2510163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/>
              <a:t>Designed as a semantic lexicon, not a knowledge base</a:t>
            </a:r>
          </a:p>
          <a:p>
            <a:r>
              <a:rPr kumimoji="1" lang="en-US" altLang="ko-KR" dirty="0"/>
              <a:t>Limited connections between topically related words</a:t>
            </a:r>
          </a:p>
          <a:p>
            <a:r>
              <a:rPr kumimoji="1" lang="en-US" altLang="ko-KR" dirty="0"/>
              <a:t>Lack of morphological relationships </a:t>
            </a:r>
          </a:p>
          <a:p>
            <a:r>
              <a:rPr kumimoji="1" lang="en-US" altLang="ko-KR" dirty="0"/>
              <a:t>Lack of </a:t>
            </a:r>
            <a:r>
              <a:rPr kumimoji="1" lang="en-US" altLang="ko-KR" dirty="0" err="1"/>
              <a:t>selectional</a:t>
            </a:r>
            <a:r>
              <a:rPr kumimoji="1" lang="en-US" altLang="ko-KR" dirty="0"/>
              <a:t> restriction</a:t>
            </a:r>
          </a:p>
          <a:p>
            <a:r>
              <a:rPr kumimoji="1" lang="en-US" altLang="ko-KR" dirty="0"/>
              <a:t>… 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13EB67-664D-8F4C-8B4C-4618BF4E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WordNet Limitations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B7A9DD-3154-AA42-9184-4367BA61C120}"/>
              </a:ext>
            </a:extLst>
          </p:cNvPr>
          <p:cNvSpPr/>
          <p:nvPr/>
        </p:nvSpPr>
        <p:spPr>
          <a:xfrm>
            <a:off x="1635460" y="5977605"/>
            <a:ext cx="8845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Harabagiu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, S. M., Miller, G. A., &amp; Moldovan, D. I. (1999). Wordnet 2-a morphologically and semantically enhanced resource. </a:t>
            </a:r>
            <a:r>
              <a:rPr lang="en-US" altLang="ko-KR" sz="1600" i="1" dirty="0">
                <a:solidFill>
                  <a:srgbClr val="222222"/>
                </a:solidFill>
                <a:latin typeface="Arial" panose="020B0604020202020204" pitchFamily="34" charset="0"/>
              </a:rPr>
              <a:t>SIGLEX99: Standardizing Lexical Resources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9648092" y="8794"/>
            <a:ext cx="1019908" cy="34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참고사항</a:t>
            </a:r>
          </a:p>
        </p:txBody>
      </p:sp>
    </p:spTree>
    <p:extLst>
      <p:ext uri="{BB962C8B-B14F-4D97-AF65-F5344CB8AC3E}">
        <p14:creationId xmlns:p14="http://schemas.microsoft.com/office/powerpoint/2010/main" val="295599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6D6942-2000-C140-B9EF-687E15DE9F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00200" y="1295400"/>
            <a:ext cx="8711697" cy="5236171"/>
          </a:xfrm>
          <a:ln>
            <a:solidFill>
              <a:srgbClr val="0000FF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 large </a:t>
            </a:r>
            <a:r>
              <a:rPr lang="en-US" altLang="ko-KR" dirty="0">
                <a:solidFill>
                  <a:srgbClr val="0070C0"/>
                </a:solidFill>
              </a:rPr>
              <a:t>lexical database </a:t>
            </a:r>
            <a:r>
              <a:rPr lang="en-US" altLang="ko-KR" dirty="0"/>
              <a:t>of English (</a:t>
            </a:r>
            <a:r>
              <a:rPr kumimoji="1" lang="en-US" altLang="ko-KR" dirty="0">
                <a:hlinkClick r:id="rId2"/>
              </a:rPr>
              <a:t>http://wordnet.princeton.edu</a:t>
            </a:r>
            <a:r>
              <a:rPr kumimoji="1" lang="en-US" altLang="ko-KR" dirty="0"/>
              <a:t>)</a:t>
            </a:r>
            <a:endParaRPr lang="en-US" altLang="ko-KR" dirty="0"/>
          </a:p>
          <a:p>
            <a:r>
              <a:rPr lang="en-US" altLang="ko-KR" dirty="0"/>
              <a:t>Nouns, verbs, adjectives and adverbs are grouped into sets of cognitive synonyms (</a:t>
            </a:r>
            <a:r>
              <a:rPr lang="en-US" altLang="ko-KR" dirty="0" err="1">
                <a:solidFill>
                  <a:srgbClr val="0070C0"/>
                </a:solidFill>
              </a:rPr>
              <a:t>synsets</a:t>
            </a:r>
            <a:r>
              <a:rPr lang="en-US" altLang="ko-KR" dirty="0"/>
              <a:t>), each expressing a distinct concept</a:t>
            </a:r>
          </a:p>
          <a:p>
            <a:r>
              <a:rPr lang="en-US" altLang="ko-KR" dirty="0" err="1"/>
              <a:t>Synsets</a:t>
            </a:r>
            <a:r>
              <a:rPr lang="en-US" altLang="ko-KR" dirty="0"/>
              <a:t> are </a:t>
            </a:r>
            <a:r>
              <a:rPr lang="en-US" altLang="ko-KR" dirty="0">
                <a:solidFill>
                  <a:srgbClr val="0070C0"/>
                </a:solidFill>
              </a:rPr>
              <a:t>interlinked </a:t>
            </a:r>
            <a:r>
              <a:rPr lang="en-US" altLang="ko-KR" dirty="0"/>
              <a:t>by means of conceptual-semantic and lexical relations</a:t>
            </a:r>
          </a:p>
          <a:p>
            <a:r>
              <a:rPr lang="en-US" altLang="ko-KR" dirty="0"/>
              <a:t>WordNet interlinks not just word forms—strings of letters—but specific senses of words</a:t>
            </a:r>
          </a:p>
          <a:p>
            <a:pPr lvl="1"/>
            <a:r>
              <a:rPr lang="en-US" altLang="ko-KR" dirty="0"/>
              <a:t>Words that are found in close proximity to one another in the network are semantically disambiguated</a:t>
            </a:r>
          </a:p>
          <a:p>
            <a:r>
              <a:rPr lang="en-US" altLang="ko-KR" dirty="0"/>
              <a:t>Using </a:t>
            </a:r>
            <a:r>
              <a:rPr lang="en-US" altLang="ko-KR" dirty="0" err="1"/>
              <a:t>synsets</a:t>
            </a:r>
            <a:r>
              <a:rPr lang="en-US" altLang="ko-KR" dirty="0"/>
              <a:t>, helps find conceptual relationships between words such as </a:t>
            </a:r>
            <a:r>
              <a:rPr lang="en-US" altLang="ko-KR" dirty="0">
                <a:solidFill>
                  <a:srgbClr val="0070C0"/>
                </a:solidFill>
              </a:rPr>
              <a:t>hypernyms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hyponyms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synonyms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antonyms</a:t>
            </a:r>
            <a:r>
              <a:rPr lang="en-US" altLang="ko-KR" dirty="0"/>
              <a:t> etc.</a:t>
            </a:r>
          </a:p>
          <a:p>
            <a:pPr marL="357179" lvl="1" indent="-357179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70C0"/>
                </a:solidFill>
              </a:rPr>
              <a:t>lemma: </a:t>
            </a:r>
            <a:r>
              <a:rPr lang="ko-KR" altLang="en-US" dirty="0" err="1">
                <a:solidFill>
                  <a:srgbClr val="0070C0"/>
                </a:solidFill>
              </a:rPr>
              <a:t>대표어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여기서는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Type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 혹은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Instance.Type</a:t>
            </a: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66FAFA-0E7E-FA4E-82CE-C2839545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WordNet  Corpus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862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713421-BDD5-A74F-A02C-395A63D339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1" y="1058303"/>
            <a:ext cx="8711697" cy="579969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</a:rPr>
              <a:t>Lemma</a:t>
            </a:r>
            <a:r>
              <a:rPr kumimoji="1" lang="en-US" altLang="ko-KR" dirty="0">
                <a:solidFill>
                  <a:srgbClr val="0070C0"/>
                </a:solidFill>
              </a:rPr>
              <a:t> class</a:t>
            </a:r>
          </a:p>
          <a:p>
            <a:pPr lvl="1"/>
            <a:r>
              <a:rPr lang="en-US" altLang="ko-KR" dirty="0"/>
              <a:t>Create A Lemma from </a:t>
            </a:r>
            <a:r>
              <a:rPr lang="en-US" altLang="ko-KR" dirty="0">
                <a:solidFill>
                  <a:srgbClr val="0070C0"/>
                </a:solidFill>
              </a:rPr>
              <a:t>a "&lt;word&gt;.&lt;</a:t>
            </a:r>
            <a:r>
              <a:rPr lang="en-US" altLang="ko-KR" dirty="0" err="1">
                <a:solidFill>
                  <a:srgbClr val="0070C0"/>
                </a:solidFill>
              </a:rPr>
              <a:t>pos</a:t>
            </a:r>
            <a:r>
              <a:rPr lang="en-US" altLang="ko-KR" dirty="0">
                <a:solidFill>
                  <a:srgbClr val="0070C0"/>
                </a:solidFill>
              </a:rPr>
              <a:t>&gt;.&lt;number&gt;.&lt;lemma&gt;" string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&lt;word&gt; </a:t>
            </a:r>
            <a:r>
              <a:rPr lang="en-US" altLang="ko-KR" dirty="0"/>
              <a:t>: the morphological stem identifying the </a:t>
            </a:r>
            <a:r>
              <a:rPr lang="en-US" altLang="ko-KR" dirty="0" err="1"/>
              <a:t>synset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&lt;</a:t>
            </a:r>
            <a:r>
              <a:rPr lang="en-US" altLang="ko-KR" dirty="0" err="1">
                <a:solidFill>
                  <a:srgbClr val="0070C0"/>
                </a:solidFill>
              </a:rPr>
              <a:t>pos</a:t>
            </a:r>
            <a:r>
              <a:rPr lang="en-US" altLang="ko-KR" dirty="0">
                <a:solidFill>
                  <a:srgbClr val="0070C0"/>
                </a:solidFill>
              </a:rPr>
              <a:t>&gt; </a:t>
            </a:r>
            <a:r>
              <a:rPr lang="en-US" altLang="ko-KR" dirty="0"/>
              <a:t>: one of the module attributes ADJ, ADJ_SAT, ADV, NOUN or VERB 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&lt;number&gt; </a:t>
            </a:r>
            <a:r>
              <a:rPr lang="en-US" altLang="ko-KR" dirty="0"/>
              <a:t>: the sense number, counting from 0 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&lt;lemma&gt; </a:t>
            </a:r>
            <a:r>
              <a:rPr lang="en-US" altLang="ko-KR" dirty="0"/>
              <a:t>: the morphological form of interest </a:t>
            </a:r>
          </a:p>
          <a:p>
            <a:pPr lvl="1"/>
            <a:r>
              <a:rPr lang="en-US" altLang="ko-KR" dirty="0"/>
              <a:t>Note that &lt;word&gt; and &lt;lemma&gt; can be different</a:t>
            </a:r>
          </a:p>
          <a:p>
            <a:pPr lvl="2"/>
            <a:r>
              <a:rPr lang="en-US" altLang="ko-KR" dirty="0"/>
              <a:t>e.g. </a:t>
            </a:r>
            <a:r>
              <a:rPr lang="en-US" altLang="ko-KR" dirty="0">
                <a:solidFill>
                  <a:srgbClr val="0070C0"/>
                </a:solidFill>
              </a:rPr>
              <a:t>the </a:t>
            </a:r>
            <a:r>
              <a:rPr lang="en-US" altLang="ko-KR" dirty="0" err="1">
                <a:solidFill>
                  <a:srgbClr val="0070C0"/>
                </a:solidFill>
              </a:rPr>
              <a:t>Synset</a:t>
            </a:r>
            <a:r>
              <a:rPr lang="en-US" altLang="ko-KR" dirty="0">
                <a:solidFill>
                  <a:srgbClr val="0070C0"/>
                </a:solidFill>
              </a:rPr>
              <a:t> 'salt.n.03' has the Lemmas 'salt.n.03.salt', 'salt.n.03.saltiness' and 'salt.n.03.salinity’</a:t>
            </a:r>
          </a:p>
          <a:p>
            <a:pPr lvl="1"/>
            <a:r>
              <a:rPr kumimoji="1" lang="en-US" altLang="ko-KR" dirty="0"/>
              <a:t>Methods</a:t>
            </a:r>
          </a:p>
          <a:p>
            <a:pPr lvl="2"/>
            <a:r>
              <a:rPr lang="en-US" altLang="ko-KR" dirty="0"/>
              <a:t>antonyms( )</a:t>
            </a:r>
          </a:p>
          <a:p>
            <a:pPr lvl="2"/>
            <a:r>
              <a:rPr lang="en-US" altLang="ko-KR" dirty="0"/>
              <a:t>hypernyms( )</a:t>
            </a:r>
          </a:p>
          <a:p>
            <a:pPr lvl="2"/>
            <a:r>
              <a:rPr lang="en-US" altLang="ko-KR" dirty="0"/>
              <a:t>hyponyms( )</a:t>
            </a:r>
          </a:p>
          <a:p>
            <a:pPr lvl="2"/>
            <a:r>
              <a:rPr lang="en-US" altLang="ko-KR" dirty="0" err="1"/>
              <a:t>member_holonyms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 err="1"/>
              <a:t>member_meronyms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/>
              <a:t>And so on…..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Attributes:  </a:t>
            </a:r>
            <a:r>
              <a:rPr lang="en-US" altLang="ko-KR" dirty="0" err="1"/>
              <a:t>derivationally_related_forms</a:t>
            </a:r>
            <a:r>
              <a:rPr lang="en-US" altLang="ko-KR" dirty="0"/>
              <a:t>, entailments, causes, </a:t>
            </a:r>
            <a:r>
              <a:rPr lang="en-US" altLang="ko-KR" dirty="0" err="1"/>
              <a:t>also_sees</a:t>
            </a:r>
            <a:r>
              <a:rPr lang="en-US" altLang="ko-KR" dirty="0"/>
              <a:t>, </a:t>
            </a:r>
            <a:r>
              <a:rPr lang="en-US" altLang="ko-KR" dirty="0" err="1"/>
              <a:t>verb_groups</a:t>
            </a:r>
            <a:r>
              <a:rPr lang="en-US" altLang="ko-KR" dirty="0"/>
              <a:t>, </a:t>
            </a:r>
            <a:r>
              <a:rPr lang="en-US" altLang="ko-KR" dirty="0" err="1"/>
              <a:t>similar_tos</a:t>
            </a:r>
            <a:r>
              <a:rPr lang="en-US" altLang="ko-KR" dirty="0"/>
              <a:t>, </a:t>
            </a:r>
            <a:r>
              <a:rPr lang="en-US" altLang="ko-KR" dirty="0" err="1"/>
              <a:t>pertainyms</a:t>
            </a:r>
            <a:endParaRPr kumimoji="1"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26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524000" y="941128"/>
            <a:ext cx="9144000" cy="58025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Methods in WordNet Lemma Class (</a:t>
            </a:r>
            <a:r>
              <a:rPr lang="en-US" altLang="ko-KR" dirty="0" err="1">
                <a:solidFill>
                  <a:srgbClr val="C00000"/>
                </a:solidFill>
              </a:rPr>
              <a:t>wn.lemma</a:t>
            </a:r>
            <a:r>
              <a:rPr lang="en-US" altLang="ko-KR" dirty="0">
                <a:solidFill>
                  <a:srgbClr val="C00000"/>
                </a:solidFill>
              </a:rPr>
              <a:t>( ) : lemma</a:t>
            </a:r>
            <a:r>
              <a:rPr lang="ko-KR" altLang="en-US" dirty="0">
                <a:solidFill>
                  <a:srgbClr val="C00000"/>
                </a:solidFill>
              </a:rPr>
              <a:t>를 </a:t>
            </a:r>
            <a:r>
              <a:rPr lang="en-US" altLang="ko-KR" dirty="0">
                <a:solidFill>
                  <a:srgbClr val="C00000"/>
                </a:solidFill>
              </a:rPr>
              <a:t>return</a:t>
            </a:r>
            <a:r>
              <a:rPr lang="en-US" altLang="ko-KR" dirty="0"/>
              <a:t>)   </a:t>
            </a:r>
          </a:p>
          <a:p>
            <a:pPr lvl="1">
              <a:lnSpc>
                <a:spcPct val="160000"/>
              </a:lnSpc>
            </a:pPr>
            <a:r>
              <a:rPr lang="en-US" altLang="ko-KR" sz="19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name()</a:t>
            </a:r>
            <a:r>
              <a:rPr lang="en-US" altLang="ko-KR" dirty="0"/>
              <a:t>: The canonical name of this lemma </a:t>
            </a:r>
          </a:p>
          <a:p>
            <a:pPr lvl="1">
              <a:lnSpc>
                <a:spcPct val="160000"/>
              </a:lnSpc>
            </a:pPr>
            <a:r>
              <a:rPr lang="en-US" altLang="ko-KR" sz="19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synset</a:t>
            </a:r>
            <a:r>
              <a:rPr lang="en-US" altLang="ko-KR" sz="19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/>
              <a:t>: The </a:t>
            </a:r>
            <a:r>
              <a:rPr lang="en-US" altLang="ko-KR" dirty="0" err="1"/>
              <a:t>synset</a:t>
            </a:r>
            <a:r>
              <a:rPr lang="en-US" altLang="ko-KR" dirty="0"/>
              <a:t> that this lemma belongs to</a:t>
            </a:r>
          </a:p>
          <a:p>
            <a:pPr lvl="1">
              <a:lnSpc>
                <a:spcPct val="160000"/>
              </a:lnSpc>
            </a:pPr>
            <a:r>
              <a:rPr lang="en-US" altLang="ko-KR" sz="19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syntactic_marker</a:t>
            </a:r>
            <a:r>
              <a:rPr lang="en-US" altLang="ko-KR" sz="19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/>
              <a:t>: For adjectives, the WordNet string identifying the syntactic position relative modified noun</a:t>
            </a:r>
          </a:p>
          <a:p>
            <a:pPr lvl="1">
              <a:lnSpc>
                <a:spcPct val="160000"/>
              </a:lnSpc>
            </a:pPr>
            <a:r>
              <a:rPr lang="en-US" altLang="ko-KR" sz="19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antonyms(): </a:t>
            </a:r>
            <a:r>
              <a:rPr lang="ko-KR" altLang="en-US" sz="19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반의어</a:t>
            </a:r>
            <a:endParaRPr lang="en-US" altLang="ko-KR" sz="1900" u="sng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>
              <a:lnSpc>
                <a:spcPct val="160000"/>
              </a:lnSpc>
            </a:pPr>
            <a:r>
              <a:rPr lang="en-US" altLang="ko-KR" sz="19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count()</a:t>
            </a:r>
            <a:r>
              <a:rPr lang="en-US" altLang="ko-KR" dirty="0"/>
              <a:t>: Return the frequency count for this Lemma</a:t>
            </a:r>
          </a:p>
          <a:p>
            <a:pPr lvl="1">
              <a:lnSpc>
                <a:spcPct val="160000"/>
              </a:lnSpc>
            </a:pP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derivationally_related_forms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>
              <a:lnSpc>
                <a:spcPct val="160000"/>
              </a:lnSpc>
            </a:pP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lang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>
              <a:lnSpc>
                <a:spcPct val="160000"/>
              </a:lnSpc>
            </a:pP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lemma_names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49D3-E899-4EE7-A016-FCA861CCDAF3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361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713421-BDD5-A74F-A02C-395A63D339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02260" y="951978"/>
            <a:ext cx="8711697" cy="5555148"/>
          </a:xfrm>
        </p:spPr>
        <p:txBody>
          <a:bodyPr>
            <a:normAutofit lnSpcReduction="10000"/>
          </a:bodyPr>
          <a:lstStyle/>
          <a:p>
            <a:r>
              <a:rPr kumimoji="1" lang="en-US" altLang="ko-KR" b="1" dirty="0" err="1">
                <a:solidFill>
                  <a:srgbClr val="0070C0"/>
                </a:solidFill>
              </a:rPr>
              <a:t>Synset</a:t>
            </a:r>
            <a:r>
              <a:rPr kumimoji="1" lang="en-US" altLang="ko-KR" dirty="0">
                <a:solidFill>
                  <a:srgbClr val="0070C0"/>
                </a:solidFill>
              </a:rPr>
              <a:t> class</a:t>
            </a:r>
          </a:p>
          <a:p>
            <a:pPr lvl="1"/>
            <a:r>
              <a:rPr lang="en-US" altLang="ko-KR" dirty="0"/>
              <a:t>Create a </a:t>
            </a:r>
            <a:r>
              <a:rPr lang="en-US" altLang="ko-KR" dirty="0" err="1"/>
              <a:t>Synset</a:t>
            </a:r>
            <a:r>
              <a:rPr lang="en-US" altLang="ko-KR" dirty="0"/>
              <a:t> from a </a:t>
            </a:r>
            <a:r>
              <a:rPr lang="en-US" altLang="ko-KR" dirty="0">
                <a:solidFill>
                  <a:srgbClr val="0070C0"/>
                </a:solidFill>
              </a:rPr>
              <a:t>"&lt;lemma&gt;.&lt;</a:t>
            </a:r>
            <a:r>
              <a:rPr lang="en-US" altLang="ko-KR" dirty="0" err="1">
                <a:solidFill>
                  <a:srgbClr val="0070C0"/>
                </a:solidFill>
              </a:rPr>
              <a:t>pos</a:t>
            </a:r>
            <a:r>
              <a:rPr lang="en-US" altLang="ko-KR" dirty="0">
                <a:solidFill>
                  <a:srgbClr val="0070C0"/>
                </a:solidFill>
              </a:rPr>
              <a:t>&gt;.&lt;number&gt;" string 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&lt;lemma&gt; </a:t>
            </a:r>
            <a:r>
              <a:rPr lang="en-US" altLang="ko-KR" dirty="0"/>
              <a:t>: the word's morphological stem 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&lt;</a:t>
            </a:r>
            <a:r>
              <a:rPr lang="en-US" altLang="ko-KR" dirty="0" err="1">
                <a:solidFill>
                  <a:srgbClr val="0070C0"/>
                </a:solidFill>
              </a:rPr>
              <a:t>pos</a:t>
            </a:r>
            <a:r>
              <a:rPr lang="en-US" altLang="ko-KR" dirty="0">
                <a:solidFill>
                  <a:srgbClr val="0070C0"/>
                </a:solidFill>
              </a:rPr>
              <a:t>&gt; </a:t>
            </a:r>
            <a:r>
              <a:rPr lang="en-US" altLang="ko-KR" dirty="0"/>
              <a:t>: one of the module attributes ADJ, ADJ_SAT, ADV, NOUN or VERB 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&lt;number&gt; </a:t>
            </a:r>
            <a:r>
              <a:rPr lang="en-US" altLang="ko-KR" dirty="0"/>
              <a:t>: the sense number, counting from 0</a:t>
            </a:r>
          </a:p>
          <a:p>
            <a:pPr lvl="1"/>
            <a:r>
              <a:rPr kumimoji="1" lang="en-US" altLang="ko-KR" dirty="0"/>
              <a:t>Methods</a:t>
            </a:r>
          </a:p>
          <a:p>
            <a:pPr lvl="2"/>
            <a:r>
              <a:rPr lang="en-US" altLang="ko-KR" dirty="0"/>
              <a:t>antonyms( )</a:t>
            </a:r>
          </a:p>
          <a:p>
            <a:pPr lvl="2"/>
            <a:r>
              <a:rPr lang="en-US" altLang="ko-KR" dirty="0"/>
              <a:t>hypernyms( )</a:t>
            </a:r>
          </a:p>
          <a:p>
            <a:pPr lvl="2"/>
            <a:r>
              <a:rPr lang="en-US" altLang="ko-KR" dirty="0"/>
              <a:t>hyponyms( )</a:t>
            </a:r>
          </a:p>
          <a:p>
            <a:pPr lvl="2"/>
            <a:r>
              <a:rPr lang="en-US" altLang="ko-KR" dirty="0" err="1"/>
              <a:t>member_holonyms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 err="1"/>
              <a:t>member_meronyms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/>
              <a:t>And so on…..</a:t>
            </a:r>
          </a:p>
          <a:p>
            <a:pPr lvl="1"/>
            <a:r>
              <a:rPr lang="en-US" altLang="ko-KR" dirty="0"/>
              <a:t>Attributes:  </a:t>
            </a:r>
            <a:r>
              <a:rPr lang="en-US" altLang="ko-KR" dirty="0" err="1"/>
              <a:t>derivationally_related_forms</a:t>
            </a:r>
            <a:r>
              <a:rPr lang="en-US" altLang="ko-KR" dirty="0"/>
              <a:t>, entailments, causes, </a:t>
            </a:r>
            <a:r>
              <a:rPr lang="en-US" altLang="ko-KR" dirty="0" err="1"/>
              <a:t>also_sees</a:t>
            </a:r>
            <a:r>
              <a:rPr lang="en-US" altLang="ko-KR" dirty="0"/>
              <a:t>, </a:t>
            </a:r>
            <a:r>
              <a:rPr lang="en-US" altLang="ko-KR" dirty="0" err="1"/>
              <a:t>verb_groups</a:t>
            </a:r>
            <a:r>
              <a:rPr lang="en-US" altLang="ko-KR" dirty="0"/>
              <a:t>, </a:t>
            </a:r>
            <a:r>
              <a:rPr lang="en-US" altLang="ko-KR" dirty="0" err="1"/>
              <a:t>similar_tos</a:t>
            </a:r>
            <a:r>
              <a:rPr lang="en-US" altLang="ko-KR" dirty="0"/>
              <a:t>, </a:t>
            </a:r>
            <a:r>
              <a:rPr lang="en-US" altLang="ko-KR" dirty="0" err="1"/>
              <a:t>pertainyms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78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524000" y="850608"/>
            <a:ext cx="9144000" cy="600739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Methods in  WordNet </a:t>
            </a:r>
            <a:r>
              <a:rPr kumimoji="1" lang="en-US" altLang="ko-KR" dirty="0" err="1"/>
              <a:t>Synset</a:t>
            </a:r>
            <a:r>
              <a:rPr kumimoji="1" lang="en-US" altLang="ko-KR" dirty="0"/>
              <a:t> Class ( </a:t>
            </a:r>
            <a:r>
              <a:rPr kumimoji="1" lang="en-US" altLang="ko-KR" dirty="0" err="1">
                <a:solidFill>
                  <a:srgbClr val="C00000"/>
                </a:solidFill>
              </a:rPr>
              <a:t>wn.synset</a:t>
            </a:r>
            <a:r>
              <a:rPr kumimoji="1" lang="en-US" altLang="ko-KR" dirty="0">
                <a:solidFill>
                  <a:srgbClr val="C00000"/>
                </a:solidFill>
              </a:rPr>
              <a:t>( ): </a:t>
            </a:r>
            <a:r>
              <a:rPr kumimoji="1" lang="en-US" altLang="ko-KR" dirty="0" err="1">
                <a:solidFill>
                  <a:srgbClr val="C00000"/>
                </a:solidFill>
              </a:rPr>
              <a:t>synset</a:t>
            </a:r>
            <a:r>
              <a:rPr kumimoji="1" lang="ko-KR" altLang="en-US" dirty="0">
                <a:solidFill>
                  <a:srgbClr val="C00000"/>
                </a:solidFill>
              </a:rPr>
              <a:t>을 </a:t>
            </a:r>
            <a:r>
              <a:rPr kumimoji="1" lang="en-US" altLang="ko-KR" dirty="0">
                <a:solidFill>
                  <a:srgbClr val="C00000"/>
                </a:solidFill>
              </a:rPr>
              <a:t>return</a:t>
            </a:r>
            <a:r>
              <a:rPr kumimoji="1" lang="en-US" altLang="ko-KR" dirty="0"/>
              <a:t> )   </a:t>
            </a:r>
            <a:endParaRPr kumimoji="1" lang="en-US" altLang="ko-KR" dirty="0">
              <a:solidFill>
                <a:srgbClr val="0070C0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common_hypernyms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synset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altLang="ko-KR" dirty="0"/>
              <a:t>: Find all </a:t>
            </a:r>
            <a:r>
              <a:rPr lang="en-US" altLang="ko-KR" dirty="0" err="1"/>
              <a:t>synsets</a:t>
            </a:r>
            <a:r>
              <a:rPr lang="en-US" altLang="ko-KR" dirty="0"/>
              <a:t> that are hypernyms </a:t>
            </a:r>
            <a:r>
              <a:rPr lang="en-US" altLang="ko-KR" sz="1900" dirty="0">
                <a:solidFill>
                  <a:srgbClr val="0000FF"/>
                </a:solidFill>
              </a:rPr>
              <a:t>(</a:t>
            </a:r>
            <a:r>
              <a:rPr lang="ko-KR" altLang="en-US" sz="1900" dirty="0" err="1">
                <a:solidFill>
                  <a:srgbClr val="0000FF"/>
                </a:solidFill>
              </a:rPr>
              <a:t>상위어</a:t>
            </a:r>
            <a:r>
              <a:rPr lang="en-US" altLang="ko-KR" sz="1900" dirty="0">
                <a:solidFill>
                  <a:srgbClr val="0000FF"/>
                </a:solidFill>
              </a:rPr>
              <a:t>, general term) </a:t>
            </a:r>
            <a:r>
              <a:rPr lang="en-US" altLang="ko-KR" dirty="0"/>
              <a:t>of this </a:t>
            </a:r>
            <a:r>
              <a:rPr lang="en-US" altLang="ko-KR" dirty="0" err="1"/>
              <a:t>synset</a:t>
            </a:r>
            <a:r>
              <a:rPr lang="en-US" altLang="ko-KR" dirty="0"/>
              <a:t> and the other </a:t>
            </a:r>
            <a:r>
              <a:rPr lang="en-US" altLang="ko-KR" dirty="0" err="1"/>
              <a:t>synset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definition()</a:t>
            </a:r>
          </a:p>
          <a:p>
            <a:pPr lvl="1">
              <a:lnSpc>
                <a:spcPct val="160000"/>
              </a:lnSpc>
            </a:pP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examples()</a:t>
            </a:r>
          </a:p>
          <a:p>
            <a:pPr lvl="1">
              <a:lnSpc>
                <a:spcPct val="160000"/>
              </a:lnSpc>
            </a:pP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hypernym_distances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(distance=0, </a:t>
            </a: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simulate_root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=False)</a:t>
            </a:r>
            <a:r>
              <a:rPr lang="en-US" altLang="ko-KR" dirty="0"/>
              <a:t>: Get the path(s) from this </a:t>
            </a:r>
            <a:r>
              <a:rPr lang="en-US" altLang="ko-KR" dirty="0" err="1"/>
              <a:t>synset</a:t>
            </a:r>
            <a:r>
              <a:rPr lang="en-US" altLang="ko-KR" dirty="0"/>
              <a:t> to the root, counting the distance of each node from the initial node on the way. A set of (</a:t>
            </a:r>
            <a:r>
              <a:rPr lang="en-US" altLang="ko-KR" dirty="0" err="1"/>
              <a:t>synset</a:t>
            </a:r>
            <a:r>
              <a:rPr lang="en-US" altLang="ko-KR" dirty="0"/>
              <a:t>, distance) tuples is returned</a:t>
            </a:r>
          </a:p>
          <a:p>
            <a:pPr lvl="1">
              <a:lnSpc>
                <a:spcPct val="160000"/>
              </a:lnSpc>
            </a:pP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hypernym_paths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/>
              <a:t>: Get the path(s) from this </a:t>
            </a:r>
            <a:r>
              <a:rPr lang="en-US" altLang="ko-KR" dirty="0" err="1"/>
              <a:t>synset</a:t>
            </a:r>
            <a:r>
              <a:rPr lang="en-US" altLang="ko-KR" dirty="0"/>
              <a:t> to the root, where each path is a list of the </a:t>
            </a:r>
            <a:r>
              <a:rPr lang="en-US" altLang="ko-KR" dirty="0" err="1"/>
              <a:t>synset</a:t>
            </a:r>
            <a:r>
              <a:rPr lang="en-US" altLang="ko-KR" dirty="0"/>
              <a:t> nodes traversed on the way to the root.</a:t>
            </a:r>
          </a:p>
          <a:p>
            <a:pPr lvl="1">
              <a:lnSpc>
                <a:spcPct val="160000"/>
              </a:lnSpc>
            </a:pP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lemma_names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lang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=‘</a:t>
            </a: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eng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’)</a:t>
            </a:r>
            <a:r>
              <a:rPr lang="en-US" altLang="ko-KR" dirty="0"/>
              <a:t>: Return all the </a:t>
            </a:r>
            <a:r>
              <a:rPr lang="en-US" altLang="ko-KR" dirty="0" err="1"/>
              <a:t>lemma_names</a:t>
            </a:r>
            <a:r>
              <a:rPr lang="en-US" altLang="ko-KR" dirty="0"/>
              <a:t> associated with the </a:t>
            </a:r>
            <a:r>
              <a:rPr lang="en-US" altLang="ko-KR" dirty="0" err="1"/>
              <a:t>synset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lemmas(</a:t>
            </a: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lang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=‘</a:t>
            </a:r>
            <a:r>
              <a:rPr lang="en-US" altLang="ko-KR" sz="1800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eng</a:t>
            </a:r>
            <a:r>
              <a:rPr lang="en-US" altLang="ko-KR" sz="18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’)</a:t>
            </a:r>
            <a:r>
              <a:rPr lang="en-US" altLang="ko-KR" dirty="0"/>
              <a:t>: Return all the lemma objects associated with the </a:t>
            </a:r>
            <a:r>
              <a:rPr lang="en-US" altLang="ko-KR" dirty="0" err="1"/>
              <a:t>synset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49D3-E899-4EE7-A016-FCA861CCDA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2186403" y="95252"/>
            <a:ext cx="7743413" cy="755357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err="1"/>
              <a:t>Acessing</a:t>
            </a:r>
            <a:r>
              <a:rPr kumimoji="1" lang="en-US" altLang="ko-KR" dirty="0"/>
              <a:t> WordNet Corpora    [4/4]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26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524000" y="952474"/>
            <a:ext cx="9144000" cy="5807249"/>
          </a:xfrm>
        </p:spPr>
        <p:txBody>
          <a:bodyPr>
            <a:normAutofit/>
          </a:bodyPr>
          <a:lstStyle/>
          <a:p>
            <a:pPr marL="914377" lvl="2" indent="0">
              <a:buNone/>
            </a:pPr>
            <a:endParaRPr lang="en-US" altLang="ko-KR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189" lvl="1" indent="0">
              <a:buNone/>
            </a:pPr>
            <a:endParaRPr lang="en-US" altLang="ko-K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189" lvl="1" indent="0">
              <a:buNone/>
            </a:pPr>
            <a:endParaRPr lang="ko-KR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19" y="952473"/>
            <a:ext cx="9010979" cy="369292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000465" y="1319745"/>
            <a:ext cx="2104160" cy="8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1983147" y="2760972"/>
            <a:ext cx="3382242" cy="432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2000466" y="3182192"/>
            <a:ext cx="3160569" cy="509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000465" y="1716282"/>
            <a:ext cx="3382242" cy="713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983147" y="2152254"/>
            <a:ext cx="303587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983147" y="3575031"/>
            <a:ext cx="3035878" cy="3599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925997" y="4035722"/>
            <a:ext cx="388793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83147" y="4432582"/>
            <a:ext cx="3773632" cy="2783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49D3-E899-4EE7-A016-FCA861CCDAF3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1437" t="8460" r="26625" b="56926"/>
          <a:stretch/>
        </p:blipFill>
        <p:spPr>
          <a:xfrm>
            <a:off x="5961930" y="3405916"/>
            <a:ext cx="2226833" cy="1157902"/>
          </a:xfrm>
          <a:prstGeom prst="rect">
            <a:avLst/>
          </a:prstGeom>
          <a:noFill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t="61130"/>
          <a:stretch/>
        </p:blipFill>
        <p:spPr>
          <a:xfrm>
            <a:off x="4420446" y="5122965"/>
            <a:ext cx="5309799" cy="1300267"/>
          </a:xfrm>
          <a:prstGeom prst="rect">
            <a:avLst/>
          </a:prstGeom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l="22751" t="42654" r="19508" b="38800"/>
          <a:stretch/>
        </p:blipFill>
        <p:spPr>
          <a:xfrm>
            <a:off x="5542380" y="4533622"/>
            <a:ext cx="3065930" cy="620403"/>
          </a:xfrm>
          <a:prstGeom prst="rect">
            <a:avLst/>
          </a:prstGeom>
          <a:noFill/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91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2504034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2626" y="2438400"/>
            <a:ext cx="7467600" cy="342900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10820400" cy="780195"/>
          </a:xfrm>
        </p:spPr>
        <p:txBody>
          <a:bodyPr>
            <a:normAutofit/>
          </a:bodyPr>
          <a:lstStyle/>
          <a:p>
            <a:r>
              <a:rPr lang="en-US" dirty="0"/>
              <a:t>Combining </a:t>
            </a:r>
            <a:r>
              <a:rPr lang="en-US" dirty="0" err="1"/>
              <a:t>neuro+symbolic</a:t>
            </a:r>
            <a:r>
              <a:rPr lang="en-US" dirty="0"/>
              <a:t> structure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CA4197-B35F-4B77-9F1F-8A0BA629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056" y="184516"/>
            <a:ext cx="8301744" cy="721741"/>
          </a:xfrm>
        </p:spPr>
        <p:txBody>
          <a:bodyPr>
            <a:normAutofit fontScale="90000"/>
          </a:bodyPr>
          <a:lstStyle/>
          <a:p>
            <a:r>
              <a:rPr lang="en-US" dirty="0"/>
              <a:t>Words, Lemmas, Senses</a:t>
            </a:r>
            <a:r>
              <a:rPr lang="en-US"/>
              <a:t>, Definitions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79" y="1499936"/>
            <a:ext cx="4239017" cy="299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79" y="4678882"/>
            <a:ext cx="3920169" cy="196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58" y="2018974"/>
            <a:ext cx="4798580" cy="24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58" y="2686185"/>
            <a:ext cx="4498542" cy="1884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3990" y="94884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432FF"/>
                </a:solidFill>
              </a:rPr>
              <a:t>sense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638297" y="3068408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169458" y="2018974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628668" y="4783212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207554" y="2614297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609612" y="6121480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566838" y="996380"/>
            <a:ext cx="3052561" cy="860994"/>
            <a:chOff x="42837" y="996380"/>
            <a:chExt cx="3052561" cy="860994"/>
          </a:xfrm>
        </p:grpSpPr>
        <p:sp>
          <p:nvSpPr>
            <p:cNvPr id="8" name="Freeform 7"/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6652" y="996380"/>
              <a:ext cx="1508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432FF"/>
                  </a:solidFill>
                </a:rPr>
                <a:t>lemma</a:t>
              </a:r>
              <a:endParaRPr 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18" name="Straight Arrow Connector 17"/>
            <p:cNvCxnSpPr>
              <a:endCxn id="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endCxn id="13" idx="0"/>
          </p:cNvCxnSpPr>
          <p:nvPr/>
        </p:nvCxnSpPr>
        <p:spPr>
          <a:xfrm>
            <a:off x="5926889" y="1435534"/>
            <a:ext cx="328294" cy="586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918686" y="1427715"/>
            <a:ext cx="4069146" cy="164863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890002" y="1455470"/>
            <a:ext cx="4059735" cy="332774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5"/>
          </p:cNvCxnSpPr>
          <p:nvPr/>
        </p:nvCxnSpPr>
        <p:spPr>
          <a:xfrm flipH="1">
            <a:off x="1795351" y="1442740"/>
            <a:ext cx="4179445" cy="4682152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>
            <a:off x="5906480" y="1455469"/>
            <a:ext cx="301074" cy="11622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90498" y="971567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definition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7833097" y="1595170"/>
            <a:ext cx="244104" cy="42380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200" dirty="0"/>
              <a:t>Sense 1: spice from pepper plant</a:t>
            </a:r>
          </a:p>
          <a:p>
            <a:pPr marL="0" indent="0"/>
            <a:r>
              <a:rPr lang="en-US" sz="3200" dirty="0"/>
              <a:t>Sense 2: the pepper plant itself</a:t>
            </a:r>
          </a:p>
          <a:p>
            <a:pPr marL="0" indent="0"/>
            <a:r>
              <a:rPr lang="en-US" sz="3200" dirty="0"/>
              <a:t>Sense 3: another similar plant (Jamaican pepper)</a:t>
            </a:r>
          </a:p>
          <a:p>
            <a:pPr marL="0" indent="0"/>
            <a:r>
              <a:rPr lang="en-US" sz="3200" dirty="0"/>
              <a:t>Sense 4: another plant with peppercorns (California pepper)</a:t>
            </a:r>
          </a:p>
          <a:p>
            <a:pPr marL="0" indent="0"/>
            <a:r>
              <a:rPr lang="en-US" sz="3200" dirty="0"/>
              <a:t>Sense 5: </a:t>
            </a:r>
            <a:r>
              <a:rPr lang="en-US" sz="3200" i="1" dirty="0"/>
              <a:t>capsicum</a:t>
            </a:r>
            <a:r>
              <a:rPr lang="en-US" sz="3200" dirty="0"/>
              <a:t> (i.e. chili, paprika, bell pepper,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D447FF-0A42-2E4C-9479-0C81C9B9447F}"/>
              </a:ext>
            </a:extLst>
          </p:cNvPr>
          <p:cNvSpPr/>
          <p:nvPr/>
        </p:nvSpPr>
        <p:spPr>
          <a:xfrm>
            <a:off x="762000" y="5257800"/>
            <a:ext cx="11103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 </a:t>
            </a:r>
            <a:r>
              <a:rPr lang="en-US" sz="3600" dirty="0">
                <a:solidFill>
                  <a:srgbClr val="0000FF"/>
                </a:solidFill>
              </a:rPr>
              <a:t>sense</a:t>
            </a:r>
            <a:r>
              <a:rPr lang="en-US" sz="3600" dirty="0"/>
              <a:t> or “</a:t>
            </a:r>
            <a:r>
              <a:rPr lang="en-US" sz="3600" dirty="0">
                <a:solidFill>
                  <a:srgbClr val="0000FF"/>
                </a:solidFill>
              </a:rPr>
              <a:t>concept</a:t>
            </a:r>
            <a:r>
              <a:rPr lang="en-US" sz="3600" dirty="0"/>
              <a:t>” is the meaning component of a word</a:t>
            </a:r>
          </a:p>
        </p:txBody>
      </p:sp>
    </p:spTree>
    <p:extLst>
      <p:ext uri="{BB962C8B-B14F-4D97-AF65-F5344CB8AC3E}">
        <p14:creationId xmlns:p14="http://schemas.microsoft.com/office/powerpoint/2010/main" val="47845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77900" y="152400"/>
            <a:ext cx="10591800" cy="914400"/>
          </a:xfrm>
        </p:spPr>
        <p:txBody>
          <a:bodyPr>
            <a:normAutofit/>
          </a:bodyPr>
          <a:lstStyle/>
          <a:p>
            <a:r>
              <a:rPr lang="en-US" dirty="0"/>
              <a:t>Relations between senses: Synonymy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10744200" cy="4724400"/>
          </a:xfrm>
        </p:spPr>
        <p:txBody>
          <a:bodyPr>
            <a:noAutofit/>
          </a:bodyPr>
          <a:lstStyle/>
          <a:p>
            <a:r>
              <a:rPr lang="en-US" sz="3600" dirty="0"/>
              <a:t>Synonyms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water / H</a:t>
            </a:r>
            <a:r>
              <a:rPr lang="en-US" sz="3200" baseline="-25000" dirty="0"/>
              <a:t>2</a:t>
            </a:r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5771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Synonymy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Note that there are probably no examples of perfect synonymy.</a:t>
            </a:r>
          </a:p>
          <a:p>
            <a:pPr lvl="1"/>
            <a:r>
              <a:rPr lang="en-US" dirty="0"/>
              <a:t>Even if many aspects of meaning are identical</a:t>
            </a:r>
          </a:p>
          <a:p>
            <a:pPr lvl="1"/>
            <a:r>
              <a:rPr lang="en-US" dirty="0"/>
              <a:t>Still may not preserve the acceptability based on notions of politeness, slang, register, genre, etc.</a:t>
            </a:r>
          </a:p>
        </p:txBody>
      </p:sp>
    </p:spTree>
    <p:extLst>
      <p:ext uri="{BB962C8B-B14F-4D97-AF65-F5344CB8AC3E}">
        <p14:creationId xmlns:p14="http://schemas.microsoft.com/office/powerpoint/2010/main" val="65646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85F0-8880-CD48-8598-6678607C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The Linguistic Principle of Contrast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0EE97-2009-4247-B8BC-999A1181C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972800" cy="3125894"/>
          </a:xfrm>
        </p:spPr>
        <p:txBody>
          <a:bodyPr>
            <a:normAutofit/>
          </a:bodyPr>
          <a:lstStyle/>
          <a:p>
            <a:r>
              <a:rPr lang="en-US" sz="4800" dirty="0"/>
              <a:t>Difference in form </a:t>
            </a:r>
            <a:r>
              <a:rPr lang="en-US" sz="4800" dirty="0">
                <a:sym typeface="Wingdings" pitchFamily="2" charset="2"/>
              </a:rPr>
              <a:t></a:t>
            </a:r>
            <a:r>
              <a:rPr lang="en-US" sz="4800" dirty="0"/>
              <a:t> difference in meaning</a:t>
            </a:r>
          </a:p>
        </p:txBody>
      </p:sp>
    </p:spTree>
    <p:extLst>
      <p:ext uri="{BB962C8B-B14F-4D97-AF65-F5344CB8AC3E}">
        <p14:creationId xmlns:p14="http://schemas.microsoft.com/office/powerpoint/2010/main" val="225319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A671-4C20-184F-9AF1-B56E365B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1"/>
            <a:ext cx="11887200" cy="1033767"/>
          </a:xfrm>
        </p:spPr>
        <p:txBody>
          <a:bodyPr/>
          <a:lstStyle/>
          <a:p>
            <a:r>
              <a:rPr lang="en-US" dirty="0"/>
              <a:t>Abbé Gabriel Girard 1718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D195D-4059-AE46-A181-114A70433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19" y="275072"/>
            <a:ext cx="4260181" cy="61554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8A305-5329-8F4D-A263-F68A41E9C95A}"/>
              </a:ext>
            </a:extLst>
          </p:cNvPr>
          <p:cNvSpPr txBox="1"/>
          <p:nvPr/>
        </p:nvSpPr>
        <p:spPr>
          <a:xfrm>
            <a:off x="1310244" y="3352801"/>
            <a:ext cx="5638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 [I do not believe that there is a synonymous word in any language]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70966-4009-F24E-BD1F-72523EEAA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8657"/>
            <a:ext cx="5612437" cy="14868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4B1A96-0FB8-6E4D-B692-2569BDEB03F1}"/>
              </a:ext>
            </a:extLst>
          </p:cNvPr>
          <p:cNvSpPr/>
          <p:nvPr/>
        </p:nvSpPr>
        <p:spPr>
          <a:xfrm>
            <a:off x="3200400" y="2999226"/>
            <a:ext cx="3764893" cy="6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6D7B0-2BE3-C945-87E5-D9CB8AEA463A}"/>
              </a:ext>
            </a:extLst>
          </p:cNvPr>
          <p:cNvSpPr txBox="1"/>
          <p:nvPr/>
        </p:nvSpPr>
        <p:spPr>
          <a:xfrm>
            <a:off x="1066800" y="1946319"/>
            <a:ext cx="36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7F8F8-5DE4-334B-B403-819ED33652AF}"/>
              </a:ext>
            </a:extLst>
          </p:cNvPr>
          <p:cNvSpPr txBox="1"/>
          <p:nvPr/>
        </p:nvSpPr>
        <p:spPr>
          <a:xfrm>
            <a:off x="2971800" y="2882349"/>
            <a:ext cx="36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7CCB0-A74F-E24F-9FC1-B42ADE507695}"/>
              </a:ext>
            </a:extLst>
          </p:cNvPr>
          <p:cNvSpPr txBox="1"/>
          <p:nvPr/>
        </p:nvSpPr>
        <p:spPr>
          <a:xfrm>
            <a:off x="1066800" y="1378490"/>
            <a:ext cx="331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Re: "exact" synonyms</a:t>
            </a:r>
          </a:p>
        </p:txBody>
      </p:sp>
    </p:spTree>
    <p:extLst>
      <p:ext uri="{BB962C8B-B14F-4D97-AF65-F5344CB8AC3E}">
        <p14:creationId xmlns:p14="http://schemas.microsoft.com/office/powerpoint/2010/main" val="85207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Words with similar meanings.  Not synonyms, but sharing some element of meaning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2400" dirty="0">
              <a:latin typeface="Courier"/>
              <a:cs typeface="Courier"/>
            </a:endParaRP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car, bicycle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cow, horse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504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36159</TotalTime>
  <Words>1458</Words>
  <Application>Microsoft Office PowerPoint</Application>
  <PresentationFormat>와이드스크린</PresentationFormat>
  <Paragraphs>228</Paragraphs>
  <Slides>29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Calibri (Body)</vt:lpstr>
      <vt:lpstr>Courier</vt:lpstr>
      <vt:lpstr>Arial</vt:lpstr>
      <vt:lpstr>Calibri</vt:lpstr>
      <vt:lpstr>Calibri Light</vt:lpstr>
      <vt:lpstr>Consolas</vt:lpstr>
      <vt:lpstr>Franklin Gothic Book</vt:lpstr>
      <vt:lpstr>Tahoma</vt:lpstr>
      <vt:lpstr>Times New Roman</vt:lpstr>
      <vt:lpstr>Wingdings</vt:lpstr>
      <vt:lpstr>맑은 고딕</vt:lpstr>
      <vt:lpstr>1_Retrospect</vt:lpstr>
      <vt:lpstr>Office 테마</vt:lpstr>
      <vt:lpstr>Vector Semantics &amp; Embeddings</vt:lpstr>
      <vt:lpstr>What do words mean?</vt:lpstr>
      <vt:lpstr>Words, Lemmas, Senses, Definitions</vt:lpstr>
      <vt:lpstr>Lemma pepper</vt:lpstr>
      <vt:lpstr>Relations between senses: Synonymy</vt:lpstr>
      <vt:lpstr>Relation: Synonymy</vt:lpstr>
      <vt:lpstr>The Linguistic Principle of Contrast</vt:lpstr>
      <vt:lpstr>Abbé Gabriel Girard 1718</vt:lpstr>
      <vt:lpstr>Relation: Similarity</vt:lpstr>
      <vt:lpstr>Ask humans how similar 2 words are</vt:lpstr>
      <vt:lpstr>Relation: Word relatedness</vt:lpstr>
      <vt:lpstr>Semantic field</vt:lpstr>
      <vt:lpstr>Relation: Antonymy</vt:lpstr>
      <vt:lpstr>Relation: Superordinate/ subordinate</vt:lpstr>
      <vt:lpstr>Cluster of Interactional Properties</vt:lpstr>
      <vt:lpstr>The basic level</vt:lpstr>
      <vt:lpstr>Connotation (sentiment)</vt:lpstr>
      <vt:lpstr>Connotation</vt:lpstr>
      <vt:lpstr>So far</vt:lpstr>
      <vt:lpstr>PowerPoint 프레젠테이션</vt:lpstr>
      <vt:lpstr>WordNet Applications</vt:lpstr>
      <vt:lpstr>WordNet Limitations</vt:lpstr>
      <vt:lpstr>WordNet  Corpus</vt:lpstr>
      <vt:lpstr>PowerPoint 프레젠테이션</vt:lpstr>
      <vt:lpstr>PowerPoint 프레젠테이션</vt:lpstr>
      <vt:lpstr>PowerPoint 프레젠테이션</vt:lpstr>
      <vt:lpstr>Acessing WordNet Corpora    [4/4]</vt:lpstr>
      <vt:lpstr>PowerPoint 프레젠테이션</vt:lpstr>
      <vt:lpstr>Combining neuro+symbolic structure 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User</cp:lastModifiedBy>
  <cp:revision>1804</cp:revision>
  <cp:lastPrinted>2019-02-07T01:34:53Z</cp:lastPrinted>
  <dcterms:created xsi:type="dcterms:W3CDTF">2009-06-12T17:14:38Z</dcterms:created>
  <dcterms:modified xsi:type="dcterms:W3CDTF">2022-06-23T02:33:04Z</dcterms:modified>
</cp:coreProperties>
</file>